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2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81" r:id="rId21"/>
    <p:sldId id="278" r:id="rId22"/>
    <p:sldId id="280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5T09:21:19.97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9114D-74C6-42BE-A064-E3A5636DB31F}" type="datetimeFigureOut">
              <a:rPr lang="en-US" smtClean="0"/>
              <a:pPr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DBDEE-D498-454F-8370-BA3F2A8FF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34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DBDEE-D498-454F-8370-BA3F2A8FF5F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23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DBDEE-D498-454F-8370-BA3F2A8FF5F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AC73-2EB4-4433-8B75-732987DF0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5A1EC-66A9-46F6-B75E-0946DC7D1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FFAD6-F090-4B1F-B087-FB5923C89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FADD-6202-4527-A926-D42CDB9819F7}" type="datetime1">
              <a:rPr lang="en-US" smtClean="0"/>
              <a:pPr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F0C12-AC2A-4F08-9734-8A51A2DE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3EBC5-1CDB-468D-8083-91B0DD87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13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8F7FA-D94C-4559-8356-1D4E12FE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41C8E-C6B9-4C94-993A-512FF6165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AA4AC-5189-4F6F-96D0-3BF9753A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BFAD-102A-4B04-ABB2-230A8C1C7AF1}" type="datetime1">
              <a:rPr lang="en-US" smtClean="0"/>
              <a:pPr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B956C-4016-4DF6-99CE-2934ED21F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417AB-76F7-4E9D-8BA1-1D8A849D4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8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B27044-4F52-406B-BB99-4D025B860D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8FD27-3341-45B5-8BDD-D3BAC03E3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968D2-07D2-480B-A9A6-5E51B356B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E4F76-CFCD-4DBF-BCDE-390366D33731}" type="datetime1">
              <a:rPr lang="en-US" smtClean="0"/>
              <a:pPr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6A8E8-C822-4AC6-8A3B-CFF89A18A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1B67B-B4C3-4E8D-94E5-3B93A26A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6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4F043-829D-413A-A126-F72A83AB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11FA6-E1F5-4C7F-8834-4CC71F540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A475B-E950-4954-BF58-8F6F00B1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A438B-353E-4C33-B434-197AEABDC4F2}" type="datetime1">
              <a:rPr lang="en-US" smtClean="0"/>
              <a:pPr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E5C5D-8341-4293-82E6-BDD1E3E43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560DB-16B1-4325-9177-86F6487B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4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D4AE-FBC8-4D4B-BCA1-313E268E6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D04D1-C632-4BFD-9D65-D64B798DE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3DD71-4E5A-4CA7-AEC2-955BA3EC9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89231-F571-469A-91A9-E7737FABA7E9}" type="datetime1">
              <a:rPr lang="en-US" smtClean="0"/>
              <a:pPr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EAB88-3544-4FB8-B01F-F9B5E310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81C48-C0AB-47E5-99D9-AEA25FE3F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7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0899-D022-4EF1-80D4-9EF0B83D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C7A3C-F4D2-40A7-A772-0FA98A7E1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8360C-9611-47F9-AA37-FC9DAAA57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EE82D-CC38-4581-9AA3-14139CC12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5B47F-C42C-4E6F-AB73-530F46A47C50}" type="datetime1">
              <a:rPr lang="en-US" smtClean="0"/>
              <a:pPr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656C4-4D02-441E-B694-782EA1DD2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A09D1-73A0-4D3D-846F-B70A8B047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07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D082E-CB32-4F17-9C6F-C3BEA0B2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83727-4DBA-4B07-9D6E-909A77616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66788-45C7-445D-AC53-759DA524D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A720CB-BB39-4B06-ADE1-994BED006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06B3F2-B751-4476-8C25-2EBC53EDF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28C91F-15D8-4192-B91A-223002E26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09137-C597-451C-AA5B-0CA6CCA56DF3}" type="datetime1">
              <a:rPr lang="en-US" smtClean="0"/>
              <a:pPr/>
              <a:t>4/11/2023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44D044-46D1-4F3B-8D33-EA968303C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4C0651-0AF3-4139-9FE6-15DBBFBD5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9FC1D-E4BD-41DB-B1CF-88AC86CB9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72A98F-5206-488B-B0F6-73EB52F8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B6CF-B624-449C-A6BA-FAB3DB1042C2}" type="datetime1">
              <a:rPr lang="en-US" smtClean="0"/>
              <a:pPr/>
              <a:t>4/11/2023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45FB9-AAE3-472C-9DD1-40D26E996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CBBC4-5F65-4F8B-9D2A-F2E34DDE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8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9AD66-C890-45B3-960D-78ED6E4C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EA0EB-845D-4CA1-885D-6F096FD81E39}" type="datetime1">
              <a:rPr lang="en-US" smtClean="0"/>
              <a:pPr/>
              <a:t>4/11/2023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ABD619-1CCB-4F1C-8F0F-AC620D1A1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A7BB3-1EE4-42B3-BA02-FC5004CA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0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01484-0CE9-4250-B1C7-F38C80971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AA695-9520-40BE-9DEE-3D3B94B9D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0E300-F1FA-4238-948D-02A64D6A0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DA586-6472-497B-902D-A14C96DE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86C9-C8D5-4804-B4A7-343C05555BF9}" type="datetime1">
              <a:rPr lang="en-US" smtClean="0"/>
              <a:pPr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86BC6-AA7B-43E5-9EC7-691E01CFF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C5357-B4BD-4864-A422-B82CA729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98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BF04-80E4-4932-9673-6C53D6FDE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52454F-6BA1-4287-8BC8-FD7E0FF07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AF170-4A8D-4D68-B455-C061F9FB4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C78FC-44EE-4577-85E7-C84FE3361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801E-C1A2-4C46-B404-CC030D4B77C7}" type="datetime1">
              <a:rPr lang="en-US" smtClean="0"/>
              <a:pPr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6A1889-DEB1-4862-9887-E0C0C22E7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50B8F-0656-4E09-92B3-86413E58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DE186D-9302-4521-A1A1-C93D5FB0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F9401-1658-4BF4-A799-7D41BEE09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54453-4F53-479B-99F7-F81DA4B7E7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86955-E882-46C1-B9D1-A2AFD9CE6C82}" type="datetime1">
              <a:rPr lang="en-US" smtClean="0"/>
              <a:pPr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D9AF5-4CC8-449B-A6CF-05E848D1C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7B2E7-FB94-47B1-88F5-81304FA9E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40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raset.com/research-paper/online-food-ordering-system#conclusion" TargetMode="External"/><Relationship Id="rId2" Type="http://schemas.openxmlformats.org/officeDocument/2006/relationships/hyperlink" Target="https://www.studocu.com/in/document/visvesvaraya-technological-university/mcaassignsemester-i/project-report-online-food-delivery/1657033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jcrt.org/papers/IJCRT2205515.pdf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a webpage for online food delivery system using HTML and CSS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TS - WEB TRACK 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3871" y="3252865"/>
            <a:ext cx="90390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</a:t>
            </a:r>
          </a:p>
          <a:p>
            <a:pPr algn="just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1. Miss Shravani  Siripuram   –   SCITS Karimnagar(CSE  B-Tech)</a:t>
            </a:r>
          </a:p>
          <a:p>
            <a:pPr algn="just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2. Miss Sufiya Farooqi            –   SCITS Karimnagar(CSE  B-Tech)</a:t>
            </a:r>
          </a:p>
          <a:p>
            <a:pPr algn="just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3. Miss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Shyamakura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Laxmi     –   SCITS Karimnagar(CSE  B-Tech)</a:t>
            </a:r>
          </a:p>
          <a:p>
            <a:pPr algn="just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4. Miss Spandana Kethiri       –   SCITS Karimnagar(CSE  B-Tech)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8902" y="5186598"/>
            <a:ext cx="8259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Guided By: Ms. Vidhi Pandya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248462" y="6492875"/>
            <a:ext cx="4114800" cy="365125"/>
          </a:xfrm>
        </p:spPr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Edunet</a:t>
            </a:r>
            <a:r>
              <a:rPr lang="en-US" dirty="0"/>
              <a:t>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D6EE-0360-98F5-6194-45518BF70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84" y="554804"/>
            <a:ext cx="5018070" cy="801385"/>
          </a:xfrm>
        </p:spPr>
        <p:txBody>
          <a:bodyPr/>
          <a:lstStyle/>
          <a:p>
            <a:r>
              <a:rPr lang="en-IN" b="1" u="sng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en-IN" sz="4400" b="1" u="sng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Diagram: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9B417-646F-24EC-F211-F6B6D9EA9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0734"/>
            <a:ext cx="4114800" cy="365125"/>
          </a:xfrm>
        </p:spPr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Edunet</a:t>
            </a:r>
            <a:r>
              <a:rPr lang="en-US" dirty="0"/>
              <a:t> Foundation. All rights reserved.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" t="32116" r="36796" b="13472"/>
          <a:stretch/>
        </p:blipFill>
        <p:spPr>
          <a:xfrm>
            <a:off x="1146629" y="1277258"/>
            <a:ext cx="10160000" cy="512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51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1D3CE-4A98-FE53-7661-2BDB4C752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975" y="136525"/>
            <a:ext cx="1914625" cy="949967"/>
          </a:xfrm>
        </p:spPr>
        <p:txBody>
          <a:bodyPr>
            <a:normAutofit/>
          </a:bodyPr>
          <a:lstStyle/>
          <a:p>
            <a:pPr algn="ctr"/>
            <a:r>
              <a:rPr lang="en-US" sz="20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 Chart</a:t>
            </a:r>
            <a:endParaRPr lang="en-IN" sz="2000" u="sng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67DF678-9CC4-037F-3562-A2BF4BF107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432345"/>
              </p:ext>
            </p:extLst>
          </p:nvPr>
        </p:nvGraphicFramePr>
        <p:xfrm>
          <a:off x="-1" y="754428"/>
          <a:ext cx="12192001" cy="640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9464">
                  <a:extLst>
                    <a:ext uri="{9D8B030D-6E8A-4147-A177-3AD203B41FA5}">
                      <a16:colId xmlns:a16="http://schemas.microsoft.com/office/drawing/2014/main" val="887754220"/>
                    </a:ext>
                  </a:extLst>
                </a:gridCol>
                <a:gridCol w="471390">
                  <a:extLst>
                    <a:ext uri="{9D8B030D-6E8A-4147-A177-3AD203B41FA5}">
                      <a16:colId xmlns:a16="http://schemas.microsoft.com/office/drawing/2014/main" val="2261607240"/>
                    </a:ext>
                  </a:extLst>
                </a:gridCol>
                <a:gridCol w="553026">
                  <a:extLst>
                    <a:ext uri="{9D8B030D-6E8A-4147-A177-3AD203B41FA5}">
                      <a16:colId xmlns:a16="http://schemas.microsoft.com/office/drawing/2014/main" val="1620360972"/>
                    </a:ext>
                  </a:extLst>
                </a:gridCol>
                <a:gridCol w="601460">
                  <a:extLst>
                    <a:ext uri="{9D8B030D-6E8A-4147-A177-3AD203B41FA5}">
                      <a16:colId xmlns:a16="http://schemas.microsoft.com/office/drawing/2014/main" val="106572822"/>
                    </a:ext>
                  </a:extLst>
                </a:gridCol>
                <a:gridCol w="589746">
                  <a:extLst>
                    <a:ext uri="{9D8B030D-6E8A-4147-A177-3AD203B41FA5}">
                      <a16:colId xmlns:a16="http://schemas.microsoft.com/office/drawing/2014/main" val="1507699486"/>
                    </a:ext>
                  </a:extLst>
                </a:gridCol>
                <a:gridCol w="631339">
                  <a:extLst>
                    <a:ext uri="{9D8B030D-6E8A-4147-A177-3AD203B41FA5}">
                      <a16:colId xmlns:a16="http://schemas.microsoft.com/office/drawing/2014/main" val="1885081297"/>
                    </a:ext>
                  </a:extLst>
                </a:gridCol>
                <a:gridCol w="678985">
                  <a:extLst>
                    <a:ext uri="{9D8B030D-6E8A-4147-A177-3AD203B41FA5}">
                      <a16:colId xmlns:a16="http://schemas.microsoft.com/office/drawing/2014/main" val="704690014"/>
                    </a:ext>
                  </a:extLst>
                </a:gridCol>
                <a:gridCol w="569894">
                  <a:extLst>
                    <a:ext uri="{9D8B030D-6E8A-4147-A177-3AD203B41FA5}">
                      <a16:colId xmlns:a16="http://schemas.microsoft.com/office/drawing/2014/main" val="3387385205"/>
                    </a:ext>
                  </a:extLst>
                </a:gridCol>
                <a:gridCol w="569894">
                  <a:extLst>
                    <a:ext uri="{9D8B030D-6E8A-4147-A177-3AD203B41FA5}">
                      <a16:colId xmlns:a16="http://schemas.microsoft.com/office/drawing/2014/main" val="3811991684"/>
                    </a:ext>
                  </a:extLst>
                </a:gridCol>
                <a:gridCol w="647022">
                  <a:extLst>
                    <a:ext uri="{9D8B030D-6E8A-4147-A177-3AD203B41FA5}">
                      <a16:colId xmlns:a16="http://schemas.microsoft.com/office/drawing/2014/main" val="1241669177"/>
                    </a:ext>
                  </a:extLst>
                </a:gridCol>
                <a:gridCol w="619427">
                  <a:extLst>
                    <a:ext uri="{9D8B030D-6E8A-4147-A177-3AD203B41FA5}">
                      <a16:colId xmlns:a16="http://schemas.microsoft.com/office/drawing/2014/main" val="2672721321"/>
                    </a:ext>
                  </a:extLst>
                </a:gridCol>
                <a:gridCol w="585975">
                  <a:extLst>
                    <a:ext uri="{9D8B030D-6E8A-4147-A177-3AD203B41FA5}">
                      <a16:colId xmlns:a16="http://schemas.microsoft.com/office/drawing/2014/main" val="477715172"/>
                    </a:ext>
                  </a:extLst>
                </a:gridCol>
                <a:gridCol w="585975">
                  <a:extLst>
                    <a:ext uri="{9D8B030D-6E8A-4147-A177-3AD203B41FA5}">
                      <a16:colId xmlns:a16="http://schemas.microsoft.com/office/drawing/2014/main" val="2174990978"/>
                    </a:ext>
                  </a:extLst>
                </a:gridCol>
                <a:gridCol w="614860">
                  <a:extLst>
                    <a:ext uri="{9D8B030D-6E8A-4147-A177-3AD203B41FA5}">
                      <a16:colId xmlns:a16="http://schemas.microsoft.com/office/drawing/2014/main" val="3572977654"/>
                    </a:ext>
                  </a:extLst>
                </a:gridCol>
                <a:gridCol w="571779">
                  <a:extLst>
                    <a:ext uri="{9D8B030D-6E8A-4147-A177-3AD203B41FA5}">
                      <a16:colId xmlns:a16="http://schemas.microsoft.com/office/drawing/2014/main" val="1670345632"/>
                    </a:ext>
                  </a:extLst>
                </a:gridCol>
                <a:gridCol w="697356">
                  <a:extLst>
                    <a:ext uri="{9D8B030D-6E8A-4147-A177-3AD203B41FA5}">
                      <a16:colId xmlns:a16="http://schemas.microsoft.com/office/drawing/2014/main" val="2075933870"/>
                    </a:ext>
                  </a:extLst>
                </a:gridCol>
                <a:gridCol w="554409">
                  <a:extLst>
                    <a:ext uri="{9D8B030D-6E8A-4147-A177-3AD203B41FA5}">
                      <a16:colId xmlns:a16="http://schemas.microsoft.com/office/drawing/2014/main" val="2643122590"/>
                    </a:ext>
                  </a:extLst>
                </a:gridCol>
              </a:tblGrid>
              <a:tr h="346509">
                <a:tc rowSpan="2">
                  <a:txBody>
                    <a:bodyPr/>
                    <a:lstStyle/>
                    <a:p>
                      <a:pPr algn="ctr"/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December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January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February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March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185178"/>
                  </a:ext>
                </a:extLst>
              </a:tr>
              <a:tr h="519764">
                <a:tc vMerge="1">
                  <a:txBody>
                    <a:bodyPr/>
                    <a:lstStyle/>
                    <a:p>
                      <a:pPr algn="just"/>
                      <a:endParaRPr lang="en-IN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IN" sz="1000" b="1" baseline="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</a:t>
                      </a:r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Week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IN" sz="1000" b="1" baseline="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nd </a:t>
                      </a:r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IN" sz="1000" b="1" baseline="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IN" sz="1000" b="1" baseline="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IN" sz="1000" b="1" baseline="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</a:t>
                      </a:r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Week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IN" sz="1000" b="1" baseline="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IN" sz="1000" b="1" baseline="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IN" sz="1000" b="1" baseline="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IN" sz="1000" b="1" baseline="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</a:t>
                      </a:r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Week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IN" sz="1000" b="1" baseline="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IN" sz="1000" b="1" baseline="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IN" sz="1000" b="1" baseline="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IN" sz="1000" b="1" baseline="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</a:t>
                      </a:r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Week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IN" sz="1000" b="1" baseline="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IN" sz="1000" b="1" baseline="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IN" sz="1000" b="1" baseline="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IN" sz="1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619903"/>
                  </a:ext>
                </a:extLst>
              </a:tr>
              <a:tr h="346509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99913547"/>
                  </a:ext>
                </a:extLst>
              </a:tr>
              <a:tr h="346509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70531293"/>
                  </a:ext>
                </a:extLst>
              </a:tr>
              <a:tr h="346509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79387268"/>
                  </a:ext>
                </a:extLst>
              </a:tr>
              <a:tr h="346509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Page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54745558"/>
                  </a:ext>
                </a:extLst>
              </a:tr>
              <a:tr h="346509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Individual product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21456327"/>
                  </a:ext>
                </a:extLst>
              </a:tr>
              <a:tr h="346509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 page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66388075"/>
                  </a:ext>
                </a:extLst>
              </a:tr>
              <a:tr h="346509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Static Page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94709095"/>
                  </a:ext>
                </a:extLst>
              </a:tr>
              <a:tr h="346509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Homepage 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56055059"/>
                  </a:ext>
                </a:extLst>
              </a:tr>
              <a:tr h="346509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line page 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32087605"/>
                  </a:ext>
                </a:extLst>
              </a:tr>
              <a:tr h="346509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Individual product coding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56962394"/>
                  </a:ext>
                </a:extLst>
              </a:tr>
              <a:tr h="346509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 page 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28653801"/>
                  </a:ext>
                </a:extLst>
              </a:tr>
              <a:tr h="346509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Static page 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9318760"/>
                  </a:ext>
                </a:extLst>
              </a:tr>
              <a:tr h="346509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Upgrading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38378195"/>
                  </a:ext>
                </a:extLst>
              </a:tr>
              <a:tr h="346509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48745326"/>
                  </a:ext>
                </a:extLst>
              </a:tr>
              <a:tr h="346509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3910304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87A4B-698E-F1A3-2D4F-69F2DA5B0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A8D9B3-EB11-6C65-820F-17B36F7E60F2}"/>
                  </a:ext>
                </a:extLst>
              </p14:cNvPr>
              <p14:cNvContentPartPr/>
              <p14:nvPr/>
            </p14:nvContentPartPr>
            <p14:xfrm>
              <a:off x="10386963" y="2054544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C5A8D9B3-EB11-6C65-820F-17B36F7E60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69323" y="1946544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478E0A-3771-D7B2-A25D-CB253B5C7600}"/>
              </a:ext>
            </a:extLst>
          </p:cNvPr>
          <p:cNvCxnSpPr/>
          <p:nvPr/>
        </p:nvCxnSpPr>
        <p:spPr>
          <a:xfrm>
            <a:off x="2674219" y="1900539"/>
            <a:ext cx="45238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7E87C3-6E2C-F73C-C931-C84C35A9149E}"/>
              </a:ext>
            </a:extLst>
          </p:cNvPr>
          <p:cNvCxnSpPr>
            <a:cxnSpLocks/>
          </p:cNvCxnSpPr>
          <p:nvPr/>
        </p:nvCxnSpPr>
        <p:spPr>
          <a:xfrm>
            <a:off x="3126606" y="2226195"/>
            <a:ext cx="527785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141D1A-828A-D43D-5CE7-9B37FD53C052}"/>
              </a:ext>
            </a:extLst>
          </p:cNvPr>
          <p:cNvCxnSpPr>
            <a:cxnSpLocks/>
          </p:cNvCxnSpPr>
          <p:nvPr/>
        </p:nvCxnSpPr>
        <p:spPr>
          <a:xfrm>
            <a:off x="3654391" y="2599975"/>
            <a:ext cx="61441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91386E-D36F-AF1A-2015-998B122504F5}"/>
              </a:ext>
            </a:extLst>
          </p:cNvPr>
          <p:cNvCxnSpPr>
            <a:cxnSpLocks/>
          </p:cNvCxnSpPr>
          <p:nvPr/>
        </p:nvCxnSpPr>
        <p:spPr>
          <a:xfrm>
            <a:off x="4268804" y="2983382"/>
            <a:ext cx="54222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4AAF6D-55BA-27E9-9E4E-46600F17B493}"/>
              </a:ext>
            </a:extLst>
          </p:cNvPr>
          <p:cNvCxnSpPr>
            <a:cxnSpLocks/>
          </p:cNvCxnSpPr>
          <p:nvPr/>
        </p:nvCxnSpPr>
        <p:spPr>
          <a:xfrm>
            <a:off x="4884821" y="3329892"/>
            <a:ext cx="53420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29A849-59FD-6AEE-9BBC-6E0E76F8F9AE}"/>
              </a:ext>
            </a:extLst>
          </p:cNvPr>
          <p:cNvCxnSpPr>
            <a:cxnSpLocks/>
          </p:cNvCxnSpPr>
          <p:nvPr/>
        </p:nvCxnSpPr>
        <p:spPr>
          <a:xfrm>
            <a:off x="5553776" y="3665172"/>
            <a:ext cx="54222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CFBDCAD-6573-D1B8-9C9A-79178BD222CB}"/>
              </a:ext>
            </a:extLst>
          </p:cNvPr>
          <p:cNvCxnSpPr>
            <a:cxnSpLocks/>
          </p:cNvCxnSpPr>
          <p:nvPr/>
        </p:nvCxnSpPr>
        <p:spPr>
          <a:xfrm>
            <a:off x="6158564" y="4077454"/>
            <a:ext cx="54222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71DC3F-649D-AF29-833C-F8E739957886}"/>
              </a:ext>
            </a:extLst>
          </p:cNvPr>
          <p:cNvCxnSpPr>
            <a:cxnSpLocks/>
          </p:cNvCxnSpPr>
          <p:nvPr/>
        </p:nvCxnSpPr>
        <p:spPr>
          <a:xfrm>
            <a:off x="6158564" y="4451235"/>
            <a:ext cx="177265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C00162-0C86-4815-FD04-73CBE7DEB2E6}"/>
              </a:ext>
            </a:extLst>
          </p:cNvPr>
          <p:cNvCxnSpPr>
            <a:cxnSpLocks/>
          </p:cNvCxnSpPr>
          <p:nvPr/>
        </p:nvCxnSpPr>
        <p:spPr>
          <a:xfrm>
            <a:off x="7931217" y="4807369"/>
            <a:ext cx="62564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703562E-C34A-BE20-1CBA-493A1591B248}"/>
              </a:ext>
            </a:extLst>
          </p:cNvPr>
          <p:cNvCxnSpPr>
            <a:cxnSpLocks/>
          </p:cNvCxnSpPr>
          <p:nvPr/>
        </p:nvCxnSpPr>
        <p:spPr>
          <a:xfrm>
            <a:off x="8622632" y="5152274"/>
            <a:ext cx="558265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5F45A2-E107-EBDD-67B4-382FE5986AB6}"/>
              </a:ext>
            </a:extLst>
          </p:cNvPr>
          <p:cNvCxnSpPr>
            <a:cxnSpLocks/>
          </p:cNvCxnSpPr>
          <p:nvPr/>
        </p:nvCxnSpPr>
        <p:spPr>
          <a:xfrm>
            <a:off x="9180897" y="5526055"/>
            <a:ext cx="558265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D619D0-6CA8-198F-0D0A-0B65BEA1D821}"/>
              </a:ext>
            </a:extLst>
          </p:cNvPr>
          <p:cNvCxnSpPr>
            <a:cxnSpLocks/>
          </p:cNvCxnSpPr>
          <p:nvPr/>
        </p:nvCxnSpPr>
        <p:spPr>
          <a:xfrm>
            <a:off x="9180897" y="5882190"/>
            <a:ext cx="1805037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43D8208-50AA-0756-9D19-3FCFA35C3DB4}"/>
              </a:ext>
            </a:extLst>
          </p:cNvPr>
          <p:cNvCxnSpPr>
            <a:cxnSpLocks/>
          </p:cNvCxnSpPr>
          <p:nvPr/>
        </p:nvCxnSpPr>
        <p:spPr>
          <a:xfrm>
            <a:off x="10370569" y="6255970"/>
            <a:ext cx="123073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F335998-DBFF-E539-45BB-5D8BEA8004A8}"/>
              </a:ext>
            </a:extLst>
          </p:cNvPr>
          <p:cNvCxnSpPr>
            <a:cxnSpLocks/>
          </p:cNvCxnSpPr>
          <p:nvPr/>
        </p:nvCxnSpPr>
        <p:spPr>
          <a:xfrm>
            <a:off x="9796262" y="6602481"/>
            <a:ext cx="1805037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892E21-212B-5301-F39D-57770703594A}"/>
              </a:ext>
            </a:extLst>
          </p:cNvPr>
          <p:cNvCxnSpPr>
            <a:cxnSpLocks/>
          </p:cNvCxnSpPr>
          <p:nvPr/>
        </p:nvCxnSpPr>
        <p:spPr>
          <a:xfrm>
            <a:off x="11657798" y="6985888"/>
            <a:ext cx="53420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930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6ABF-D711-EBFB-C5A8-CAB10C74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E72BB-87E8-4F36-37D4-4ED2364D3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08F1E0-E693-E1EE-EB23-7FCA3BA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59" y="1358197"/>
            <a:ext cx="11252719" cy="5363278"/>
          </a:xfrm>
        </p:spPr>
      </p:pic>
    </p:spTree>
    <p:extLst>
      <p:ext uri="{BB962C8B-B14F-4D97-AF65-F5344CB8AC3E}">
        <p14:creationId xmlns:p14="http://schemas.microsoft.com/office/powerpoint/2010/main" val="3233380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2E7D-38F0-8AAA-083E-F5A11EA4D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6972F-02AE-02FC-D4E6-37819421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85606A-477D-A38E-F89B-CD95BD34C3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1" b="12245"/>
          <a:stretch/>
        </p:blipFill>
        <p:spPr>
          <a:xfrm>
            <a:off x="65315" y="1197752"/>
            <a:ext cx="12192000" cy="55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1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510D-A607-18B8-EE70-265AFA1E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01FBE-5729-170D-94E1-CB632FE2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C7E668-0A72-8DC6-A62C-BC6E19DD7E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1" b="5324"/>
          <a:stretch/>
        </p:blipFill>
        <p:spPr>
          <a:xfrm>
            <a:off x="93307" y="1460241"/>
            <a:ext cx="5645020" cy="52612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E07C92-DFCE-E1EF-81C9-65944BB78A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0" t="8435" r="25969" b="7315"/>
          <a:stretch/>
        </p:blipFill>
        <p:spPr>
          <a:xfrm>
            <a:off x="6270171" y="1166327"/>
            <a:ext cx="5645020" cy="55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43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F54F-6FA8-BAF8-5762-5F7BBD63B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46" y="558265"/>
            <a:ext cx="10515600" cy="699286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DF981-A142-C8A5-ED54-1B8BA543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CFD57E-C133-6338-95D1-C70919AC7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5" b="8140"/>
          <a:stretch/>
        </p:blipFill>
        <p:spPr>
          <a:xfrm>
            <a:off x="0" y="765110"/>
            <a:ext cx="12192000" cy="617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50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EAC0-A819-4662-176D-9457B0064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A40249-0227-5584-69F7-E910B83EE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Edunet</a:t>
            </a:r>
            <a:r>
              <a:rPr lang="en-US" dirty="0"/>
              <a:t> Foundation.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E7542D-0169-8DE7-4C85-A91F7659C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5" b="10340"/>
          <a:stretch/>
        </p:blipFill>
        <p:spPr>
          <a:xfrm>
            <a:off x="1" y="1027906"/>
            <a:ext cx="6951306" cy="5617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BED65F-B7A9-5BE5-A309-9B26C6431D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2" b="12380"/>
          <a:stretch/>
        </p:blipFill>
        <p:spPr>
          <a:xfrm>
            <a:off x="7100596" y="1102551"/>
            <a:ext cx="4907901" cy="54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89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0FF40-FE61-6054-A21D-2FB7C708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33938-1542-658D-1138-52F67333C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144224-2BD2-2A23-41C0-6896B6464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5" b="12294"/>
          <a:stretch/>
        </p:blipFill>
        <p:spPr>
          <a:xfrm>
            <a:off x="180392" y="1537704"/>
            <a:ext cx="11831216" cy="50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15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778E-82C9-9AAD-16FA-1C5445307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59" y="501649"/>
            <a:ext cx="7623208" cy="1325563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 of Application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6C734-9A53-14BF-FB01-651D97B14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620638-0DDD-8D55-7B87-F7073903EDEE}"/>
              </a:ext>
            </a:extLst>
          </p:cNvPr>
          <p:cNvSpPr txBox="1"/>
          <p:nvPr/>
        </p:nvSpPr>
        <p:spPr>
          <a:xfrm>
            <a:off x="2487073" y="1968521"/>
            <a:ext cx="1092302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Privacy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 Issue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Suitability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Cultural Obstacles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Laboure Cost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Legal Issues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Issues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Huge Technological Cost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Guarantee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0B7713-A4DF-2681-7002-A0246B83D0F7}"/>
              </a:ext>
            </a:extLst>
          </p:cNvPr>
          <p:cNvSpPr/>
          <p:nvPr/>
        </p:nvSpPr>
        <p:spPr>
          <a:xfrm>
            <a:off x="2194560" y="1891467"/>
            <a:ext cx="7623208" cy="455598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588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A5C7-3949-96B7-094C-18E68C9C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of </a:t>
            </a:r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96E1D-BDED-F811-32D6-421C1395F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• We will add printer in future. </a:t>
            </a:r>
          </a:p>
          <a:p>
            <a:pPr marL="231775" indent="-231775">
              <a:lnSpc>
                <a:spcPct val="150000"/>
              </a:lnSpc>
              <a:buNone/>
            </a:pPr>
            <a:r>
              <a:rPr lang="en-US" sz="2400" dirty="0"/>
              <a:t>• We will offer additional advance package for on-line Food Ordering System as         well as additional facilities.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• We can host the platform on on-line servers to create it accessible worldwide.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• Integrate multiple load balancers to distribute the masses of the system. </a:t>
            </a:r>
          </a:p>
          <a:p>
            <a:pPr marL="174625" indent="-174625">
              <a:lnSpc>
                <a:spcPct val="150000"/>
              </a:lnSpc>
              <a:buNone/>
            </a:pPr>
            <a:r>
              <a:rPr lang="en-US" sz="2400" dirty="0"/>
              <a:t>• Implement the backup mechanism for taking backup of codebase and info on regular basis on totally different servers.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151BF-28C3-3CE3-EBCF-664552C7F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20EF79-854F-B395-43EB-09A88E6E18D4}"/>
              </a:ext>
            </a:extLst>
          </p:cNvPr>
          <p:cNvSpPr/>
          <p:nvPr/>
        </p:nvSpPr>
        <p:spPr>
          <a:xfrm>
            <a:off x="750769" y="1568916"/>
            <a:ext cx="10847672" cy="468504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69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38429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914" y="1207880"/>
            <a:ext cx="11019020" cy="487393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Problem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Abstract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Tools &amp; Technologies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System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Modules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Design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Gantt Chart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Result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Limitations  of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Future of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Role of  Team Members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Conclusion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References</a:t>
            </a:r>
          </a:p>
          <a:p>
            <a:pPr marL="514350" indent="-514350">
              <a:buFont typeface="+mj-lt"/>
              <a:buAutoNum type="arabicPeriod"/>
            </a:pPr>
            <a:endParaRPr lang="en-US" sz="1600" b="1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1600" b="1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1600" b="1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1600" b="1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83571" y="6492875"/>
            <a:ext cx="4114800" cy="365125"/>
          </a:xfrm>
        </p:spPr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Edunet</a:t>
            </a:r>
            <a:r>
              <a:rPr lang="en-US" dirty="0"/>
              <a:t>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BED80-0BA0-FB21-B61F-2660F90F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IN" b="1" dirty="0">
                <a:solidFill>
                  <a:schemeClr val="accent1"/>
                </a:solidFill>
              </a:rPr>
            </a:br>
            <a:r>
              <a:rPr lang="en-IN" b="1" dirty="0">
                <a:solidFill>
                  <a:schemeClr val="accent1"/>
                </a:solidFill>
              </a:rPr>
              <a:t>Role of 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F03EB-3C6E-51D4-31CF-12DDFD742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385" y="2556552"/>
            <a:ext cx="11149823" cy="283566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lnSpc>
                <a:spcPct val="120000"/>
              </a:lnSpc>
              <a:buNone/>
            </a:pPr>
            <a:r>
              <a:rPr lang="en-IN" b="1" i="1" dirty="0"/>
              <a:t>S . Shravani</a:t>
            </a:r>
            <a:r>
              <a:rPr lang="en-IN" dirty="0"/>
              <a:t> – Web Designer , Code Execution &amp; Builder , PPT Developer, Report maker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b="1" i="1" dirty="0"/>
              <a:t>Sufiya farooqi – </a:t>
            </a:r>
            <a:r>
              <a:rPr lang="en-IN" dirty="0"/>
              <a:t>Web Designer , PPT Developer , Analyser, Report maker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b="1" i="1" dirty="0"/>
              <a:t>S . Laxmi</a:t>
            </a:r>
            <a:r>
              <a:rPr lang="en-IN" dirty="0"/>
              <a:t> –  Supporter, PPT Developer , Designer, Report maker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b="1" i="1" dirty="0"/>
              <a:t>K . Spandana </a:t>
            </a:r>
            <a:r>
              <a:rPr lang="en-IN" dirty="0"/>
              <a:t> – Supporter, PPT Developer , Designer, Report maker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E7960-8A45-FBB0-64DA-95E63C490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DE7C9F-7532-D1FA-D246-E798D32E9D7C}"/>
              </a:ext>
            </a:extLst>
          </p:cNvPr>
          <p:cNvSpPr/>
          <p:nvPr/>
        </p:nvSpPr>
        <p:spPr>
          <a:xfrm>
            <a:off x="470159" y="1997915"/>
            <a:ext cx="11239759" cy="395294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623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86E5-E7E4-C43A-5137-F3045B7C0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86" y="132896"/>
            <a:ext cx="10515600" cy="1325563"/>
          </a:xfrm>
        </p:spPr>
        <p:txBody>
          <a:bodyPr/>
          <a:lstStyle/>
          <a:p>
            <a:pPr algn="ctr"/>
            <a:b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0CED2-A6CA-EA86-58BE-8FBFB04B4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728" y="1536376"/>
            <a:ext cx="10459092" cy="4351338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An online food ordering system has been planned wherever the purchasers will create associate or orders the food. 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The exploitation of the application, the tip users register online, scan the E-menu card, and choose the food from the e-menu card to order food online.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 Once the client selects the desired food item the cook is going to be ready to see the results on the screen and begin to process the food. 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This application nullifies the requirement of a waiter or reduces the employment of the waiter. 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The advantage is that in a very jammed eating place there will be the probability that the waiters are overladen with orders and that they are unable to fulfill the wants of the client in a very satisfactory manner.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1BF4F-4E0B-D26E-3F48-41AA3C17E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9F3F95-54D8-1780-FC8A-DCF17E4CF481}"/>
              </a:ext>
            </a:extLst>
          </p:cNvPr>
          <p:cNvSpPr/>
          <p:nvPr/>
        </p:nvSpPr>
        <p:spPr>
          <a:xfrm>
            <a:off x="798285" y="1289928"/>
            <a:ext cx="10903979" cy="506642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956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C1349-F39A-27BB-FDCC-6998258D0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982"/>
            <a:ext cx="10515600" cy="1325563"/>
          </a:xfrm>
        </p:spPr>
        <p:txBody>
          <a:bodyPr/>
          <a:lstStyle/>
          <a:p>
            <a:pPr algn="ctr"/>
            <a:b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2476B-770A-A89E-3CE0-B596DBA48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https://www.studocu.com/in/document/visvesvaraya-technological-university/mcaassignsemester-i/project-report-online-food-delivery/16570334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3"/>
              </a:rPr>
              <a:t>https://www.ijraset.com/research-paper/online-food-ordering-system#conclusion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>
                <a:hlinkClick r:id="rId4"/>
              </a:rPr>
              <a:t>https://ijcrt.org/papers/IJCRT2205515.pdf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5C64D4-A74B-7677-3A0B-9A54D9A88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Edunet</a:t>
            </a:r>
            <a:r>
              <a:rPr lang="en-US" dirty="0"/>
              <a:t>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0418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1A6B8-F103-C8E6-8FCD-8F764CCCA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57" y="101429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11500" b="1" dirty="0">
              <a:solidFill>
                <a:schemeClr val="accent1"/>
              </a:solidFill>
              <a:latin typeface="Goudy Old Style" pitchFamily="18" charset="0"/>
            </a:endParaRPr>
          </a:p>
          <a:p>
            <a:pPr marL="0" indent="0" algn="ctr">
              <a:buNone/>
            </a:pPr>
            <a:r>
              <a:rPr lang="en-IN" sz="11500" b="1" dirty="0">
                <a:solidFill>
                  <a:schemeClr val="accent1"/>
                </a:solidFill>
                <a:latin typeface="Goudy Old Style" pitchFamily="18" charset="0"/>
              </a:rPr>
              <a:t>Thank you…..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14816-A2E3-605E-1634-6B489B7D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56083D7C-5011-20F5-51E6-F1AFAB9C8614}"/>
              </a:ext>
            </a:extLst>
          </p:cNvPr>
          <p:cNvSpPr/>
          <p:nvPr/>
        </p:nvSpPr>
        <p:spPr>
          <a:xfrm>
            <a:off x="4417996" y="4417996"/>
            <a:ext cx="4976261" cy="500513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010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9010" y="1011628"/>
            <a:ext cx="9144000" cy="82303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141C437-8C09-4E84-9ED8-FB6E2FF07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773" y="2461036"/>
            <a:ext cx="10896974" cy="3695224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-US" dirty="0"/>
              <a:t>The online food ordering system sets up a food menu online </a:t>
            </a:r>
          </a:p>
          <a:p>
            <a:pPr algn="l"/>
            <a:r>
              <a:rPr lang="en-US" dirty="0"/>
              <a:t>     and customers can easily place the order as per they like. 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dirty="0"/>
              <a:t>Also, the online customers can easily track their orders. 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dirty="0"/>
              <a:t>The management maintains customer’s database.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dirty="0"/>
              <a:t>And improve Food delivery service.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dirty="0"/>
              <a:t>This system also provides a feedback system in which user can rate the food items.</a:t>
            </a:r>
          </a:p>
          <a:p>
            <a:pPr marL="342900" indent="-342900" algn="l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630" y="6492875"/>
            <a:ext cx="4114800" cy="365125"/>
          </a:xfrm>
        </p:spPr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Edunet</a:t>
            </a:r>
            <a:r>
              <a:rPr lang="en-US" dirty="0"/>
              <a:t> Foundation. All rights reserved.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A6AC73-5F1D-B068-46FC-5F758DDC9C66}"/>
              </a:ext>
            </a:extLst>
          </p:cNvPr>
          <p:cNvSpPr/>
          <p:nvPr/>
        </p:nvSpPr>
        <p:spPr>
          <a:xfrm>
            <a:off x="572064" y="2056060"/>
            <a:ext cx="11341977" cy="38955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174" y="905913"/>
            <a:ext cx="9144000" cy="82303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  <a:endParaRPr lang="en-US" sz="44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141C437-8C09-4E84-9ED8-FB6E2FF07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1887" y="2254402"/>
            <a:ext cx="11152682" cy="3509811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US" sz="2200" dirty="0"/>
              <a:t>Online food ordering is a feature of our suggested system, which makes it convenient for customers. 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sz="2200" dirty="0"/>
              <a:t>Our system is an easy way to order food from restaurants and get a mess service online. 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sz="2200" dirty="0"/>
              <a:t>This system enhances the process of taking consumer orders. Customers can easily place orders. 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sz="2200" dirty="0"/>
              <a:t>Additionally, this system has a feedback feature .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sz="2200" dirty="0"/>
              <a:t>Both online and pay-on-delivery payment methods are available. 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sz="2200" dirty="0"/>
              <a:t>It gives each user a unique ID and password, separate accounts are maintained.</a:t>
            </a:r>
          </a:p>
          <a:p>
            <a:pPr algn="l"/>
            <a:br>
              <a:rPr lang="en-US" sz="2200" dirty="0"/>
            </a:b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630" y="6533971"/>
            <a:ext cx="4114800" cy="365125"/>
          </a:xfrm>
        </p:spPr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4FD490-6740-963F-B9FD-B05362F9ADDB}"/>
              </a:ext>
            </a:extLst>
          </p:cNvPr>
          <p:cNvSpPr/>
          <p:nvPr/>
        </p:nvSpPr>
        <p:spPr>
          <a:xfrm>
            <a:off x="799919" y="1908626"/>
            <a:ext cx="10960364" cy="3955145"/>
          </a:xfrm>
          <a:prstGeom prst="rect">
            <a:avLst/>
          </a:prstGeom>
          <a:noFill/>
          <a:ln cmpd="sng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B65F-095A-033A-4CC6-DABE7AD0F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745DD1-6360-F2DB-EAFA-7A8018F81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4999" y="2411876"/>
            <a:ext cx="3768149" cy="28690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b="1" u="sng" dirty="0">
                <a:solidFill>
                  <a:schemeClr val="accent1"/>
                </a:solidFill>
              </a:rPr>
              <a:t>Tools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GloriaFood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Toast POS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Drive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Code</a:t>
            </a:r>
          </a:p>
          <a:p>
            <a:pPr marL="0" indent="0" algn="just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b="1" u="sng" dirty="0"/>
          </a:p>
          <a:p>
            <a:pPr marL="0" indent="0" algn="just">
              <a:buNone/>
            </a:pP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DAF5A8-BE2E-28CC-9178-5C6F2A6B2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4782" y="2301412"/>
            <a:ext cx="3750067" cy="29589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b="1" u="sng" dirty="0">
                <a:solidFill>
                  <a:schemeClr val="accent1"/>
                </a:solidFill>
              </a:rPr>
              <a:t>Technologies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Script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1B2F8-C231-77A8-3311-909DE7FF1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84585F7-40BA-12B4-EDCA-690A24D7DD66}"/>
              </a:ext>
            </a:extLst>
          </p:cNvPr>
          <p:cNvSpPr/>
          <p:nvPr/>
        </p:nvSpPr>
        <p:spPr>
          <a:xfrm>
            <a:off x="1731674" y="2123745"/>
            <a:ext cx="4114800" cy="27770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1A2599D-9678-0919-BC1F-E7DED1688F80}"/>
              </a:ext>
            </a:extLst>
          </p:cNvPr>
          <p:cNvSpPr/>
          <p:nvPr/>
        </p:nvSpPr>
        <p:spPr>
          <a:xfrm>
            <a:off x="6739948" y="2123745"/>
            <a:ext cx="4114800" cy="28690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558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28A4-8601-91AE-B95E-3210BCD00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860"/>
            <a:ext cx="10515600" cy="1325563"/>
          </a:xfrm>
        </p:spPr>
        <p:txBody>
          <a:bodyPr>
            <a:normAutofit/>
          </a:bodyPr>
          <a:lstStyle/>
          <a:p>
            <a:pPr algn="ctr"/>
            <a:b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49113-68D1-1704-8E39-B5B3DCD0A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9673" y="2342508"/>
            <a:ext cx="4571999" cy="2774022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endParaRPr lang="en-IN" b="1" u="sng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IN" sz="3600" b="1" u="sng" dirty="0">
                <a:solidFill>
                  <a:schemeClr val="accent1"/>
                </a:solidFill>
              </a:rPr>
              <a:t>Software Requirements</a:t>
            </a:r>
          </a:p>
          <a:p>
            <a:pPr marL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C9FF"/>
              </a:buClr>
              <a:buSzPts val="2000"/>
              <a:buNone/>
            </a:pPr>
            <a:endParaRPr lang="en-US" sz="22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4572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Operating System  : Windows 11</a:t>
            </a:r>
          </a:p>
          <a:p>
            <a:pPr marL="457200" lvl="0" indent="-4572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Software  Tool       : VS Code</a:t>
            </a:r>
          </a:p>
          <a:p>
            <a:pPr marL="457200" lvl="0" indent="-4572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Web Browser        : Google chrome, Brave etc..</a:t>
            </a:r>
          </a:p>
          <a:p>
            <a:pPr marL="0" indent="0" algn="just">
              <a:buNone/>
            </a:pPr>
            <a:endParaRPr lang="en-IN" b="1" u="sng" dirty="0">
              <a:solidFill>
                <a:schemeClr val="accent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EBC10-27C8-E615-CC44-25E4ADC6B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653" y="2342507"/>
            <a:ext cx="4171309" cy="2774023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endParaRPr lang="en-IN" b="1" u="sng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IN" sz="4000" b="1" u="sng" dirty="0">
                <a:solidFill>
                  <a:schemeClr val="accent1"/>
                </a:solidFill>
              </a:rPr>
              <a:t>Hardware Requirements</a:t>
            </a:r>
          </a:p>
          <a:p>
            <a:pPr marL="0" lvl="0" indent="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74C9FF"/>
              </a:buClr>
              <a:buSzPts val="2000"/>
              <a:buNone/>
            </a:pPr>
            <a:endParaRPr lang="en-US" sz="19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514350" lvl="0" indent="-5143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Processor              :  Intel Core i3.</a:t>
            </a:r>
            <a:endParaRPr lang="en-US" sz="2600" dirty="0">
              <a:sym typeface="Times New Roman"/>
            </a:endParaRPr>
          </a:p>
          <a:p>
            <a:pPr marL="514350" lvl="0" indent="-5143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Memory                :  512 SSD.</a:t>
            </a:r>
          </a:p>
          <a:p>
            <a:pPr marL="514350" lvl="0" indent="-5143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Ram	         :   8 GB.</a:t>
            </a:r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39842-5ACF-0BE9-A12C-FA8AB5C5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1941E-BDC0-93D3-C24B-0D69E3235495}"/>
              </a:ext>
            </a:extLst>
          </p:cNvPr>
          <p:cNvSpPr/>
          <p:nvPr/>
        </p:nvSpPr>
        <p:spPr>
          <a:xfrm>
            <a:off x="1040258" y="2190298"/>
            <a:ext cx="4777483" cy="30296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B7AAAB-92D7-7906-041F-EBC831A125FC}"/>
              </a:ext>
            </a:extLst>
          </p:cNvPr>
          <p:cNvSpPr/>
          <p:nvPr/>
        </p:nvSpPr>
        <p:spPr>
          <a:xfrm>
            <a:off x="6374258" y="2169033"/>
            <a:ext cx="4777483" cy="30296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744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CDFEF-FCB9-4D40-20FF-F590E91B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71" y="362857"/>
            <a:ext cx="10515600" cy="1245000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E6BEA-7888-124A-32C9-65F9F5109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E335EE-2F56-DAD4-7763-166A02003845}"/>
              </a:ext>
            </a:extLst>
          </p:cNvPr>
          <p:cNvSpPr/>
          <p:nvPr/>
        </p:nvSpPr>
        <p:spPr>
          <a:xfrm>
            <a:off x="569166" y="1662686"/>
            <a:ext cx="11168743" cy="432853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97765" y="1662686"/>
            <a:ext cx="10711544" cy="4231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600" b="1" dirty="0"/>
              <a:t>Food Item Management Module:</a:t>
            </a:r>
            <a:r>
              <a:rPr lang="en-US" sz="2600" dirty="0"/>
              <a:t> Used for managing the Food Item details.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600" b="1" dirty="0"/>
              <a:t>Confirm Order Module :</a:t>
            </a:r>
            <a:r>
              <a:rPr lang="en-US" sz="2600" dirty="0"/>
              <a:t> Used for managing the details of Confirm Order</a:t>
            </a:r>
            <a:endParaRPr lang="en-US" sz="2600" b="1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600" b="1" dirty="0"/>
              <a:t>Payment Module :</a:t>
            </a:r>
            <a:r>
              <a:rPr lang="en-US" sz="2600" dirty="0"/>
              <a:t> Used for managing the details of Payment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600" b="1" dirty="0"/>
              <a:t>Customer Module :</a:t>
            </a:r>
            <a:r>
              <a:rPr lang="en-US" sz="2600" dirty="0"/>
              <a:t> Used for managing the Customer details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600" b="1" dirty="0"/>
              <a:t>Order Module :</a:t>
            </a:r>
            <a:r>
              <a:rPr lang="en-US" sz="2600" dirty="0"/>
              <a:t> Used for managing the Order information’s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600" b="1" dirty="0"/>
              <a:t>Login Module:</a:t>
            </a:r>
            <a:r>
              <a:rPr lang="en-US" sz="2600" dirty="0"/>
              <a:t> Used for managing the login details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600" b="1" dirty="0"/>
              <a:t>Users Module :</a:t>
            </a:r>
            <a:r>
              <a:rPr lang="en-US" sz="2600" dirty="0"/>
              <a:t> Used for managing the users of the system</a:t>
            </a:r>
          </a:p>
        </p:txBody>
      </p:sp>
    </p:spTree>
    <p:extLst>
      <p:ext uri="{BB962C8B-B14F-4D97-AF65-F5344CB8AC3E}">
        <p14:creationId xmlns:p14="http://schemas.microsoft.com/office/powerpoint/2010/main" val="554927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E447-27C6-85E1-E92B-F8DD6FD56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5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lang="en-IN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C39E5F-A0EC-85C3-6A9E-385A22E04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04745"/>
            <a:ext cx="4412343" cy="475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  of  Application: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914E-490C-38A4-FA56-957B7DC6F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5" t="14725" r="34414" b="7209"/>
          <a:stretch/>
        </p:blipFill>
        <p:spPr>
          <a:xfrm>
            <a:off x="1553497" y="1480457"/>
            <a:ext cx="9330814" cy="52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31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C16EF-94E1-EBEB-5511-36FC2ED1D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411894" cy="510765"/>
          </a:xfrm>
        </p:spPr>
        <p:txBody>
          <a:bodyPr>
            <a:noAutofit/>
          </a:bodyPr>
          <a:lstStyle/>
          <a:p>
            <a:r>
              <a:rPr lang="en-IN" sz="3600" b="1" u="sng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Use-Case Diagram: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83351-68EE-9927-7D17-AABB9C01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7" t="21727" r="25621" b="11833"/>
          <a:stretch/>
        </p:blipFill>
        <p:spPr>
          <a:xfrm>
            <a:off x="1930400" y="1480457"/>
            <a:ext cx="8360228" cy="4818743"/>
          </a:xfrm>
        </p:spPr>
      </p:pic>
    </p:spTree>
    <p:extLst>
      <p:ext uri="{BB962C8B-B14F-4D97-AF65-F5344CB8AC3E}">
        <p14:creationId xmlns:p14="http://schemas.microsoft.com/office/powerpoint/2010/main" val="3117056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1021</Words>
  <Application>Microsoft Office PowerPoint</Application>
  <PresentationFormat>Widescreen</PresentationFormat>
  <Paragraphs>183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Goudy Old Style</vt:lpstr>
      <vt:lpstr>Times New Roman</vt:lpstr>
      <vt:lpstr>Wingdings</vt:lpstr>
      <vt:lpstr>Office Theme</vt:lpstr>
      <vt:lpstr>Design a webpage for online food delivery system using HTML and CSS</vt:lpstr>
      <vt:lpstr>CONTENTS</vt:lpstr>
      <vt:lpstr>Problem Statement</vt:lpstr>
      <vt:lpstr>Abstract</vt:lpstr>
      <vt:lpstr> Tools &amp; Technologies</vt:lpstr>
      <vt:lpstr> System Requirements</vt:lpstr>
      <vt:lpstr> MODULES</vt:lpstr>
      <vt:lpstr>DESIGN</vt:lpstr>
      <vt:lpstr>Use-Case Diagram:</vt:lpstr>
      <vt:lpstr>Sequence Diagram:</vt:lpstr>
      <vt:lpstr>Gantt Chart</vt:lpstr>
      <vt:lpstr>Result</vt:lpstr>
      <vt:lpstr>Result</vt:lpstr>
      <vt:lpstr>Result</vt:lpstr>
      <vt:lpstr> Result</vt:lpstr>
      <vt:lpstr> Result</vt:lpstr>
      <vt:lpstr> Result</vt:lpstr>
      <vt:lpstr>Limitations of Application</vt:lpstr>
      <vt:lpstr>Future of Application</vt:lpstr>
      <vt:lpstr> Role of Team Members</vt:lpstr>
      <vt:lpstr> CONCLUSION</vt:lpstr>
      <vt:lpstr>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HEADING</dc:title>
  <dc:creator>Mohammed Ameer</dc:creator>
  <cp:lastModifiedBy>Shravani Siripuram</cp:lastModifiedBy>
  <cp:revision>90</cp:revision>
  <dcterms:created xsi:type="dcterms:W3CDTF">2021-04-26T07:43:48Z</dcterms:created>
  <dcterms:modified xsi:type="dcterms:W3CDTF">2023-04-11T10:14:47Z</dcterms:modified>
</cp:coreProperties>
</file>